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70" r:id="rId2"/>
    <p:sldId id="271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0DC6193-B036-437F-B42A-E631486D1339}">
  <a:tblStyle styleId="{00DC6193-B036-437F-B42A-E631486D1339}" styleName="Table_0"/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 snapToGrid="0">
      <p:cViewPr>
        <p:scale>
          <a:sx n="76" d="100"/>
          <a:sy n="76" d="100"/>
        </p:scale>
        <p:origin x="-102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7011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2220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E61D7B9-A2F8-4BEC-9C7A-76FE224F8A81}"/>
              </a:ext>
            </a:extLst>
          </p:cNvPr>
          <p:cNvSpPr/>
          <p:nvPr userDrawn="1"/>
        </p:nvSpPr>
        <p:spPr>
          <a:xfrm>
            <a:off x="20955" y="421930"/>
            <a:ext cx="12157051" cy="36298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4325691"/>
            <a:ext cx="12192000" cy="195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72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688" y="4487988"/>
            <a:ext cx="2293794" cy="16501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6283158"/>
            <a:ext cx="12192000" cy="72959"/>
          </a:xfrm>
          <a:prstGeom prst="rect">
            <a:avLst/>
          </a:prstGeom>
          <a:solidFill>
            <a:srgbClr val="FAD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72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60393"/>
            <a:ext cx="12192000" cy="384156"/>
          </a:xfrm>
          <a:prstGeom prst="rect">
            <a:avLst/>
          </a:prstGeom>
        </p:spPr>
      </p:pic>
      <p:pic>
        <p:nvPicPr>
          <p:cNvPr id="14" name="Shape 105" descr="http://i.ytimg.com/vi/XOPImw_wIyk/0.jpg">
            <a:extLst>
              <a:ext uri="{FF2B5EF4-FFF2-40B4-BE49-F238E27FC236}">
                <a16:creationId xmlns="" xmlns:a16="http://schemas.microsoft.com/office/drawing/2014/main" id="{DA58E4FE-3478-43C9-9D96-C2132FBCD4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63" t="13334" r="11669" b="32267"/>
          <a:stretch/>
        </p:blipFill>
        <p:spPr>
          <a:xfrm>
            <a:off x="237962" y="678464"/>
            <a:ext cx="3450478" cy="23430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Shape 106" descr="http://assets.inhabitat.com/wp-content/blogs.dir/1/files/2012/01/Fecal-sludge-disposal-by-Linda-Sandec-2-537x356.jpg">
            <a:extLst>
              <a:ext uri="{FF2B5EF4-FFF2-40B4-BE49-F238E27FC236}">
                <a16:creationId xmlns="" xmlns:a16="http://schemas.microsoft.com/office/drawing/2014/main" id="{03868C69-1A54-4B08-B4BC-BE029E7B5F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1" y="789694"/>
            <a:ext cx="2911526" cy="20920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Shape 107">
            <a:extLst>
              <a:ext uri="{FF2B5EF4-FFF2-40B4-BE49-F238E27FC236}">
                <a16:creationId xmlns="" xmlns:a16="http://schemas.microsoft.com/office/drawing/2014/main" id="{53229247-5925-4520-99E5-BC2C754A922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3483" y="1626616"/>
            <a:ext cx="3247506" cy="219476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Shape 109">
            <a:extLst>
              <a:ext uri="{FF2B5EF4-FFF2-40B4-BE49-F238E27FC236}">
                <a16:creationId xmlns="" xmlns:a16="http://schemas.microsoft.com/office/drawing/2014/main" id="{13F8D398-6C38-425A-BA02-6D148F4D6ED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56521" y="1811946"/>
            <a:ext cx="2911521" cy="202687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5664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73">
          <p15:clr>
            <a:srgbClr val="FBAE40"/>
          </p15:clr>
        </p15:guide>
        <p15:guide id="2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576687"/>
            <a:ext cx="3932237" cy="1600200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1576687"/>
            <a:ext cx="6172199" cy="4284364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75690"/>
            <a:ext cx="3932237" cy="2593298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07542" y="0"/>
            <a:ext cx="4884459" cy="6858000"/>
          </a:xfrm>
          <a:prstGeom prst="rect">
            <a:avLst/>
          </a:prstGeom>
          <a:solidFill>
            <a:srgbClr val="D1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72">
              <a:solidFill>
                <a:srgbClr val="41AD4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88903" y="722864"/>
            <a:ext cx="3844690" cy="1941117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8902" y="2995345"/>
            <a:ext cx="3844691" cy="628672"/>
          </a:xfrm>
        </p:spPr>
        <p:txBody>
          <a:bodyPr/>
          <a:lstStyle>
            <a:lvl1pPr marL="0" indent="0" algn="l">
              <a:buNone/>
              <a:defRPr sz="1488">
                <a:solidFill>
                  <a:schemeClr val="bg1"/>
                </a:solidFill>
              </a:defRPr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716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0811" y="0"/>
            <a:ext cx="8461191" cy="6858000"/>
          </a:xfrm>
          <a:prstGeom prst="rect">
            <a:avLst/>
          </a:prstGeom>
          <a:solidFill>
            <a:srgbClr val="D1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72">
              <a:solidFill>
                <a:srgbClr val="FAA61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9065" y="661375"/>
            <a:ext cx="7274527" cy="1279889"/>
          </a:xfrm>
        </p:spPr>
        <p:txBody>
          <a:bodyPr anchor="t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9065" y="2213569"/>
            <a:ext cx="7274527" cy="4006259"/>
          </a:xfrm>
        </p:spPr>
        <p:txBody>
          <a:bodyPr/>
          <a:lstStyle>
            <a:lvl1pPr marL="0" indent="0" algn="l">
              <a:buNone/>
              <a:defRPr sz="1488">
                <a:solidFill>
                  <a:schemeClr val="bg1"/>
                </a:solidFill>
              </a:defRPr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4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 b="1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83190" y="1576687"/>
            <a:ext cx="6172199" cy="4284364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1576687"/>
            <a:ext cx="3932237" cy="1600200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75690"/>
            <a:ext cx="3932237" cy="2593298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9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6147" y="887746"/>
            <a:ext cx="8987654" cy="644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4B09E-2C13-4A45-8D08-AA237070DF3C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27ED-3C1D-CC4F-A899-EB2BC1AA57C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1"/>
            <a:ext cx="12191998" cy="441397"/>
          </a:xfrm>
          <a:prstGeom prst="rect">
            <a:avLst/>
          </a:prstGeom>
          <a:solidFill>
            <a:srgbClr val="D1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72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831" y="533826"/>
            <a:ext cx="1098877" cy="595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294852"/>
            <a:ext cx="12192000" cy="2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8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567019" rtl="0" eaLnBrk="1" latinLnBrk="0" hangingPunct="1">
        <a:lnSpc>
          <a:spcPct val="100000"/>
        </a:lnSpc>
        <a:spcBef>
          <a:spcPct val="0"/>
        </a:spcBef>
        <a:buNone/>
        <a:defRPr sz="2700" b="1" kern="1200">
          <a:solidFill>
            <a:schemeClr val="tx1"/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5E4D66-22FA-47A8-8BE0-A896BD354063}"/>
              </a:ext>
            </a:extLst>
          </p:cNvPr>
          <p:cNvSpPr/>
          <p:nvPr/>
        </p:nvSpPr>
        <p:spPr>
          <a:xfrm>
            <a:off x="6781801" y="5411083"/>
            <a:ext cx="4869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9528">
              <a:buClr>
                <a:srgbClr val="5B9BD5"/>
              </a:buClr>
              <a:buSzPct val="25000"/>
            </a:pPr>
            <a:r>
              <a:rPr lang="en-US" sz="3200" b="1" cap="small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 Narayanan</a:t>
            </a:r>
          </a:p>
          <a:p>
            <a:pPr algn="ctr" defTabSz="899528">
              <a:buClr>
                <a:srgbClr val="5B9BD5"/>
              </a:buClr>
              <a:buSzPct val="25000"/>
            </a:pPr>
            <a:r>
              <a:rPr lang="en-US" sz="2000" b="1" cap="small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Arghyam, Bangalore, India</a:t>
            </a:r>
          </a:p>
        </p:txBody>
      </p:sp>
      <p:sp>
        <p:nvSpPr>
          <p:cNvPr id="4" name="Shape 101">
            <a:extLst>
              <a:ext uri="{FF2B5EF4-FFF2-40B4-BE49-F238E27FC236}">
                <a16:creationId xmlns="" xmlns:a16="http://schemas.microsoft.com/office/drawing/2014/main" id="{7ACACC5C-4806-490A-A436-78A91C55CC36}"/>
              </a:ext>
            </a:extLst>
          </p:cNvPr>
          <p:cNvSpPr txBox="1">
            <a:spLocks/>
          </p:cNvSpPr>
          <p:nvPr/>
        </p:nvSpPr>
        <p:spPr>
          <a:xfrm>
            <a:off x="2964874" y="4279819"/>
            <a:ext cx="8977745" cy="126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41755" indent="-141755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/>
              <a:buChar char="•"/>
              <a:defRPr sz="17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65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77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28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94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None/>
            </a:pPr>
            <a:r>
              <a:rPr lang="en-US" sz="3500" b="1" cap="small" dirty="0">
                <a:solidFill>
                  <a:srgbClr val="20124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Faecal Sludge Management in transition – Case studies from India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298500" y="1275962"/>
            <a:ext cx="11893500" cy="5405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hybrid model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Efficient liquid waste management strategy using a lifecycle approach with the combination of onsite sanitation systems and solids free sewer system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 </a:t>
            </a: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faecal sludge treatment facility 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(Bio-</a:t>
            </a:r>
            <a:r>
              <a:rPr lang="en-US" sz="1800" dirty="0" err="1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digestor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Anaerobic baffled reactor (ABR) - Anaerobic filter (AF) / sludge drying bed and co-composing / Horizontal Planted Gravel Filter)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of Institutions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</a:t>
            </a: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toilet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Empanel</a:t>
            </a: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masons &amp; desludging operators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regular monitoring of their services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Selling of </a:t>
            </a: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products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FSTP/STP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desludging services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per the dos and don'ts established in the city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aspects: Public awareness, Women’s involvement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to door campaign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orient the households on establishing proper septic tanks, pit latrines and solid waste management with source segregation.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with </a:t>
            </a:r>
            <a:r>
              <a:rPr lang="en-US" sz="18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leaders and women SHGs </a:t>
            </a:r>
            <a:r>
              <a:rPr lang="en-US" sz="18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source segregation of waste and usage of toilets.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5E01057-5256-436C-9231-C37FF1062D06}"/>
              </a:ext>
            </a:extLst>
          </p:cNvPr>
          <p:cNvSpPr/>
          <p:nvPr/>
        </p:nvSpPr>
        <p:spPr>
          <a:xfrm>
            <a:off x="2546554" y="294558"/>
            <a:ext cx="9414388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study the existing FSM practices and service delivery, the design and construction of septic tanks and develop a sustainable framework to implement septage guidelines in small towns of Tamil Nadu.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637071" y="380988"/>
            <a:ext cx="10441859" cy="1847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Impacts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AutoNum type="arabicPeriod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levels increased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substantially on FSM within the ULBs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AutoNum type="arabicPeriod"/>
            </a:pPr>
            <a:r>
              <a:rPr lang="en-US" sz="1900" dirty="0" err="1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Erumaipatty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Town Panchayat, agreed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site to implement FSM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AutoNum type="arabicPeriod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ULBs have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their septic tank approval mechanisms 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 Government norms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l="39798"/>
          <a:stretch/>
        </p:blipFill>
        <p:spPr>
          <a:xfrm>
            <a:off x="9129252" y="2286000"/>
            <a:ext cx="2713548" cy="3750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438494" y="4284976"/>
            <a:ext cx="8307300" cy="22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❖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Cities/Towns should think the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of situations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especially liquid waste management strategy amenable to its city conditions:</a:t>
            </a:r>
          </a:p>
          <a:p>
            <a:pPr marL="1371600" lvl="1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○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City’s hydrogeological conditions and City’s topography</a:t>
            </a:r>
          </a:p>
          <a:p>
            <a:pPr marL="1371600" lvl="1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○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Habitation dispersion and </a:t>
            </a:r>
            <a:r>
              <a:rPr lang="en-US" sz="1900" dirty="0" err="1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landuse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pattern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❖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size fits all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solutions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C56141C-B469-40F8-89B9-814AAC9D3839}"/>
              </a:ext>
            </a:extLst>
          </p:cNvPr>
          <p:cNvSpPr/>
          <p:nvPr/>
        </p:nvSpPr>
        <p:spPr>
          <a:xfrm>
            <a:off x="9291484" y="6036744"/>
            <a:ext cx="2551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SzPct val="25000"/>
            </a:pP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Scattered settlements in </a:t>
            </a:r>
            <a:r>
              <a:rPr lang="en-US" sz="1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Erumaipatti</a:t>
            </a: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023D09-69ED-4B58-A39D-A9E462BA9857}"/>
              </a:ext>
            </a:extLst>
          </p:cNvPr>
          <p:cNvSpPr/>
          <p:nvPr/>
        </p:nvSpPr>
        <p:spPr>
          <a:xfrm>
            <a:off x="438494" y="2051564"/>
            <a:ext cx="8735961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457200" lvl="0" indent="-34925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direction</a:t>
            </a:r>
          </a:p>
          <a:p>
            <a:pPr marL="457200" lvl="0" indent="-34925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</a:t>
            </a: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457200" lvl="0" indent="-34925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land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implementation in other towns</a:t>
            </a:r>
          </a:p>
          <a:p>
            <a:pPr marL="457200" lvl="0" indent="-34925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for implementing </a:t>
            </a: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innovations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limited</a:t>
            </a:r>
          </a:p>
          <a:p>
            <a:pPr marL="457200" lvl="0" indent="-34925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incentives for upgrading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defunct/poorly designed septic tanks.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40511" y="1082599"/>
            <a:ext cx="11605685" cy="53329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strategies For Erumapatty</a:t>
            </a:r>
          </a:p>
          <a:p>
            <a:pPr marL="457200" lvl="0" indent="-3429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n-US" sz="2000" b="1" i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INR 165.8 millions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(USD 2,586,987) </a:t>
            </a:r>
          </a:p>
          <a:p>
            <a:pPr marL="457200" lvl="0">
              <a:lnSpc>
                <a:spcPct val="115000"/>
              </a:lnSpc>
              <a:buClr>
                <a:srgbClr val="073763"/>
              </a:buClr>
              <a:buSzPct val="100000"/>
            </a:pP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(a) Municipal borrowing and pooled finance mechanism, (b) State Finance Commission funds, (c) Viability gap funding (State/Central), (d) CSR, Social impact investor, Donor funding</a:t>
            </a:r>
            <a:endParaRPr lang="en-US" sz="2000" b="1" i="1" dirty="0">
              <a:solidFill>
                <a:srgbClr val="CC4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US" sz="2000" b="1" i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INR 8.4 millions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(USD 1,310,657)</a:t>
            </a:r>
          </a:p>
          <a:p>
            <a:pPr marL="114300" lvl="0">
              <a:lnSpc>
                <a:spcPct val="115000"/>
              </a:lnSpc>
              <a:buClr>
                <a:srgbClr val="073763"/>
              </a:buClr>
              <a:buSzPct val="100000"/>
            </a:pPr>
            <a:endParaRPr sz="18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- Wastewater and Sludge management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km of sewerage network proposed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cater </a:t>
            </a:r>
            <a:r>
              <a:rPr lang="en-US" sz="20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2971 HHs and 334 HHs 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sanitation facilities for scattered settlements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 </a:t>
            </a:r>
            <a:r>
              <a:rPr lang="en-US" sz="2000" b="1" i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population of 13,439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As the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is having a natural gradient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treatment facility is proposed at one of the available site.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to operate on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Build-Operate-Own-Transfer (BOOT) 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with the available operators with regulated desludging price and reporting methods.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O&amp;M cost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Sanitation tax (part of property tax) or household contributions, resale of by-products (recycled wastewater to aquaculture &amp; compost to agriculture).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E8507945-743C-4641-8705-6CE54B0BA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02929"/>
              </p:ext>
            </p:extLst>
          </p:nvPr>
        </p:nvGraphicFramePr>
        <p:xfrm>
          <a:off x="73750" y="828615"/>
          <a:ext cx="12012955" cy="58646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69966">
                  <a:extLst>
                    <a:ext uri="{9D8B030D-6E8A-4147-A177-3AD203B41FA5}">
                      <a16:colId xmlns="" xmlns:a16="http://schemas.microsoft.com/office/drawing/2014/main" val="2924146487"/>
                    </a:ext>
                  </a:extLst>
                </a:gridCol>
                <a:gridCol w="2467491">
                  <a:extLst>
                    <a:ext uri="{9D8B030D-6E8A-4147-A177-3AD203B41FA5}">
                      <a16:colId xmlns="" xmlns:a16="http://schemas.microsoft.com/office/drawing/2014/main" val="2178415556"/>
                    </a:ext>
                  </a:extLst>
                </a:gridCol>
                <a:gridCol w="2467491">
                  <a:extLst>
                    <a:ext uri="{9D8B030D-6E8A-4147-A177-3AD203B41FA5}">
                      <a16:colId xmlns="" xmlns:a16="http://schemas.microsoft.com/office/drawing/2014/main" val="2033982475"/>
                    </a:ext>
                  </a:extLst>
                </a:gridCol>
                <a:gridCol w="2375416">
                  <a:extLst>
                    <a:ext uri="{9D8B030D-6E8A-4147-A177-3AD203B41FA5}">
                      <a16:colId xmlns="" xmlns:a16="http://schemas.microsoft.com/office/drawing/2014/main" val="875696801"/>
                    </a:ext>
                  </a:extLst>
                </a:gridCol>
                <a:gridCol w="2632591">
                  <a:extLst>
                    <a:ext uri="{9D8B030D-6E8A-4147-A177-3AD203B41FA5}">
                      <a16:colId xmlns="" xmlns:a16="http://schemas.microsoft.com/office/drawing/2014/main" val="3757936764"/>
                    </a:ext>
                  </a:extLst>
                </a:gridCol>
              </a:tblGrid>
              <a:tr h="447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Arial Narrow" panose="020B0606020202030204" pitchFamily="34" charset="0"/>
                        </a:rPr>
                        <a:t>Particulars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Arial Narrow" panose="020B0606020202030204" pitchFamily="34" charset="0"/>
                        </a:rPr>
                        <a:t>Devanahalli, Karnataka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Status: Implemented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Arial Narrow" panose="020B0606020202030204" pitchFamily="34" charset="0"/>
                        </a:rPr>
                        <a:t>Leh, Jammu &amp; Kashmir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Status: Implemented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Arial Narrow" panose="020B0606020202030204" pitchFamily="34" charset="0"/>
                        </a:rPr>
                        <a:t>Dhenkanal, Odisha</a:t>
                      </a:r>
                      <a:br>
                        <a:rPr lang="en-US" sz="1800" cap="small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Status: DPR drafted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  <a:latin typeface="Arial Narrow" panose="020B0606020202030204" pitchFamily="34" charset="0"/>
                        </a:rPr>
                        <a:t>Erumapatty, Tamil Nadu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</a:rPr>
                        <a:t>Status: Research study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399382590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Municipal area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16 km</a:t>
                      </a:r>
                      <a:r>
                        <a:rPr lang="en-US" sz="1600" baseline="30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9 km</a:t>
                      </a:r>
                      <a:r>
                        <a:rPr lang="en-US" sz="16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31 km</a:t>
                      </a:r>
                      <a:r>
                        <a:rPr lang="en-US" sz="1600" baseline="30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4.5 km</a:t>
                      </a:r>
                      <a:r>
                        <a:rPr lang="en-US" sz="16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131806502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Municipal wards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2160476422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Population (2011)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28309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30,870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67,414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13,439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2752719670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Households (2011)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6400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4,377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14,908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3305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501236334"/>
                  </a:ext>
                </a:extLst>
              </a:tr>
              <a:tr h="295336">
                <a:tc gridSpan="5">
                  <a:txBody>
                    <a:bodyPr/>
                    <a:lstStyle/>
                    <a:p>
                      <a:pPr marL="37592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Toilet coverage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3888722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HHs without toilets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620 (10%)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127 (3%)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3776 (25%)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2105 (64%)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302452933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HHs with toilets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5780 (90%)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4250 (97%)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11,132 (75%)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1200 (36%)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1102464807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UGD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285 (7%)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463 (3%)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817096583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Septic tanks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578 (10%)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306 (7%)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9,056 (61%)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29 (1%)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564260024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Single/Twin pit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4508 (78%)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3248 (74%)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1,611 (11%)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2076 (99%)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76741249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 marL="342900" lvl="0" indent="-342900" rtl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Open drains/others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116 (2%)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394 (9%)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071446998"/>
                  </a:ext>
                </a:extLst>
              </a:tr>
              <a:tr h="295336">
                <a:tc gridSpan="5">
                  <a:txBody>
                    <a:bodyPr/>
                    <a:lstStyle/>
                    <a:p>
                      <a:pPr marL="37592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Details of the FSTP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033048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Design capacity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9 m</a:t>
                      </a:r>
                      <a:r>
                        <a:rPr lang="en-US" sz="16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/day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12 m</a:t>
                      </a:r>
                      <a:r>
                        <a:rPr lang="en-US" sz="16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/day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27 m</a:t>
                      </a:r>
                      <a:r>
                        <a:rPr lang="en-US" sz="16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/day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 330 m</a:t>
                      </a:r>
                      <a:r>
                        <a:rPr lang="en-US" sz="16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/day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116832828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Capex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90,00,000 (₹ 300/Capita)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52,00,000 (₹ 168/Capita)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2,96,32,771 (₹ 440/Capita)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16,58,00,000 (₹ 12,337/Capita)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466397327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Opex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24,00,000/year (₹ 80/Capita)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10,00,000/year (₹ 32/Capita)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9,56,733/year (₹ 14/Capita)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84,00,000 (₹ 625/Capita)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514849767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Tariff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3,960/trip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3,500/trip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₹ 1100/trip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Yet to plan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3143573321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Funded by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BMGF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BORDA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BMGF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Yet to plan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2417764832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Service provided by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Municipality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BlueWater Company, Leh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PPP (Yet to plan)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Yet to plan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614" marR="56614" marT="0" marB="0"/>
                </a:tc>
                <a:extLst>
                  <a:ext uri="{0D108BD9-81ED-4DB2-BD59-A6C34878D82A}">
                    <a16:rowId xmlns="" xmlns:a16="http://schemas.microsoft.com/office/drawing/2014/main" val="7599977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D96B11-9193-43C6-8848-906FA11C25B8}"/>
              </a:ext>
            </a:extLst>
          </p:cNvPr>
          <p:cNvSpPr/>
          <p:nvPr/>
        </p:nvSpPr>
        <p:spPr>
          <a:xfrm>
            <a:off x="1769807" y="422670"/>
            <a:ext cx="10316898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2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comparison of FSTPs in India – Implemented and Proposed Projects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8DA508-7C37-41E0-9DB7-F082F6EA6F05}"/>
              </a:ext>
            </a:extLst>
          </p:cNvPr>
          <p:cNvSpPr/>
          <p:nvPr/>
        </p:nvSpPr>
        <p:spPr>
          <a:xfrm>
            <a:off x="7064479" y="843363"/>
            <a:ext cx="5022226" cy="584994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152961" y="1088343"/>
            <a:ext cx="6513315" cy="5607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●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FSM -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under-invested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huge need</a:t>
            </a:r>
          </a:p>
          <a:p>
            <a:pPr marL="457200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●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only </a:t>
            </a:r>
            <a:r>
              <a:rPr lang="en-US" sz="1900" b="1" dirty="0" err="1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sewered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networks</a:t>
            </a:r>
            <a:r>
              <a:rPr lang="en-US" sz="19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as a solution but this is just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feasible for smaller towns</a:t>
            </a:r>
          </a:p>
          <a:p>
            <a:pPr marL="457200" indent="-35560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FontTx/>
              <a:buChar char="●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– Urban</a:t>
            </a:r>
            <a:r>
              <a:rPr lang="en-US" sz="19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(Challenges of transition)</a:t>
            </a:r>
          </a:p>
          <a:p>
            <a:pPr marL="457200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●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for:</a:t>
            </a:r>
          </a:p>
          <a:p>
            <a:pPr marL="738188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➔"/>
            </a:pP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for decentralized FSM management</a:t>
            </a:r>
            <a:r>
              <a:rPr lang="en-US" sz="19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data (financial, technical, institutional, and social) and scientific studies</a:t>
            </a:r>
          </a:p>
          <a:p>
            <a:pPr marL="738188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➔"/>
            </a:pP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of subsidiarity</a:t>
            </a:r>
          </a:p>
          <a:p>
            <a:pPr marL="738188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➔"/>
            </a:pP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resources</a:t>
            </a:r>
            <a:r>
              <a:rPr lang="en-US" sz="19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 marL="738188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➔"/>
            </a:pP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Accountable Government &amp; engaged citizenry</a:t>
            </a:r>
          </a:p>
          <a:p>
            <a:pPr marL="738188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➔"/>
            </a:pP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upgrades</a:t>
            </a:r>
            <a:r>
              <a:rPr lang="en-US" sz="19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pay for itself</a:t>
            </a:r>
          </a:p>
          <a:p>
            <a:pPr marL="738188" lvl="0" indent="-355600" rtl="0">
              <a:lnSpc>
                <a:spcPct val="115000"/>
              </a:lnSpc>
              <a:spcBef>
                <a:spcPts val="600"/>
              </a:spcBef>
              <a:buClr>
                <a:srgbClr val="073763"/>
              </a:buClr>
              <a:buSzPct val="100000"/>
              <a:buChar char="➔"/>
            </a:pP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loop</a:t>
            </a:r>
            <a:r>
              <a:rPr lang="en-US" sz="19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(Emphasize on reuse)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3252" y="1627245"/>
            <a:ext cx="5127524" cy="3785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95C68E3-8CAB-4BF6-95A0-830EC42B8BCD}"/>
              </a:ext>
            </a:extLst>
          </p:cNvPr>
          <p:cNvSpPr/>
          <p:nvPr/>
        </p:nvSpPr>
        <p:spPr>
          <a:xfrm>
            <a:off x="2709587" y="530631"/>
            <a:ext cx="19559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44000"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74073" y="1049371"/>
            <a:ext cx="4793768" cy="5458691"/>
          </a:xfrm>
          <a:prstGeom prst="rect">
            <a:avLst/>
          </a:prstGeom>
          <a:noFill/>
          <a:ln>
            <a:noFill/>
          </a:ln>
        </p:spPr>
        <p:txBody>
          <a:bodyPr lIns="56688" tIns="56688" rIns="56688" bIns="56688" anchor="t" anchorCtr="0">
            <a:noAutofit/>
          </a:bodyPr>
          <a:lstStyle/>
          <a:p>
            <a:pPr defTabSz="899528"/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185069" indent="-177194" defTabSz="899528">
              <a:spcBef>
                <a:spcPts val="62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2011: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30 million urban households </a:t>
            </a:r>
            <a:r>
              <a:rPr lang="en-GB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(38%) in India have septic tanks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USAID (2010)</a:t>
            </a:r>
          </a:p>
          <a:p>
            <a:pPr marL="177194" indent="-177194" defTabSz="899528">
              <a:spcBef>
                <a:spcPts val="62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Septic tanks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designed properly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in fecal contamination</a:t>
            </a:r>
          </a:p>
          <a:p>
            <a:pPr marL="185069" indent="-177194" defTabSz="899528">
              <a:spcBef>
                <a:spcPts val="62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areas un-served by sewer systems, there is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dumping of sewage into water bodies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and around cities.</a:t>
            </a:r>
          </a:p>
          <a:p>
            <a:pPr marL="185069" indent="-177194" defTabSz="899528">
              <a:spcBef>
                <a:spcPts val="62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Tankers employed for disposing the sewage usually</a:t>
            </a:r>
            <a:r>
              <a:rPr lang="en-US" sz="20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dump the sewage at the closest point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where it was collected.</a:t>
            </a:r>
          </a:p>
          <a:p>
            <a:pPr marL="185069" indent="-177194" defTabSz="899528">
              <a:spcBef>
                <a:spcPts val="62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Uncontrolled disposal of septage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 than open defection</a:t>
            </a:r>
            <a:r>
              <a:rPr lang="en-US" sz="20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D0B1A71-A57A-4860-AE29-C0BCADC84F7E}"/>
              </a:ext>
            </a:extLst>
          </p:cNvPr>
          <p:cNvGrpSpPr/>
          <p:nvPr/>
        </p:nvGrpSpPr>
        <p:grpSpPr>
          <a:xfrm>
            <a:off x="5167841" y="1286980"/>
            <a:ext cx="6622377" cy="4698405"/>
            <a:chOff x="5015440" y="1120725"/>
            <a:chExt cx="6622377" cy="4698405"/>
          </a:xfrm>
        </p:grpSpPr>
        <p:pic>
          <p:nvPicPr>
            <p:cNvPr id="115" name="Shape 115"/>
            <p:cNvPicPr preferRelativeResize="0"/>
            <p:nvPr/>
          </p:nvPicPr>
          <p:blipFill rotWithShape="1">
            <a:blip r:embed="rId3">
              <a:alphaModFix/>
            </a:blip>
            <a:srcRect l="21288" t="18927" r="13509" b="1142"/>
            <a:stretch/>
          </p:blipFill>
          <p:spPr>
            <a:xfrm>
              <a:off x="5015440" y="1120725"/>
              <a:ext cx="6622377" cy="467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33FEAB7D-08B5-4E83-B04A-783E994968C7}"/>
                </a:ext>
              </a:extLst>
            </p:cNvPr>
            <p:cNvSpPr txBox="1"/>
            <p:nvPr/>
          </p:nvSpPr>
          <p:spPr>
            <a:xfrm>
              <a:off x="5528817" y="5556995"/>
              <a:ext cx="80502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899528"/>
              <a:r>
                <a:rPr lang="en-US" sz="10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1,000,000+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5C805DD-6254-49DD-93EF-5688F7F4FE9F}"/>
                </a:ext>
              </a:extLst>
            </p:cNvPr>
            <p:cNvSpPr txBox="1"/>
            <p:nvPr/>
          </p:nvSpPr>
          <p:spPr>
            <a:xfrm>
              <a:off x="7062114" y="5565214"/>
              <a:ext cx="114165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899528"/>
              <a:r>
                <a:rPr lang="en-US" sz="10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50,000 – 100,000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2A4DC6A-D19B-4639-B3C3-83368A71CD59}"/>
                </a:ext>
              </a:extLst>
            </p:cNvPr>
            <p:cNvSpPr txBox="1"/>
            <p:nvPr/>
          </p:nvSpPr>
          <p:spPr>
            <a:xfrm>
              <a:off x="8667203" y="5537284"/>
              <a:ext cx="107273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899528"/>
              <a:r>
                <a:rPr lang="en-US" sz="105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25,000 – 50,000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8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21">
            <a:extLst>
              <a:ext uri="{FF2B5EF4-FFF2-40B4-BE49-F238E27FC236}">
                <a16:creationId xmlns="" xmlns:a16="http://schemas.microsoft.com/office/drawing/2014/main" id="{92DA6E21-F41E-42A8-A463-35E217CB66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886" t="2307" r="10253" b="5372"/>
          <a:stretch/>
        </p:blipFill>
        <p:spPr>
          <a:xfrm>
            <a:off x="4139423" y="2609220"/>
            <a:ext cx="3766143" cy="337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hape 122">
            <a:extLst>
              <a:ext uri="{FF2B5EF4-FFF2-40B4-BE49-F238E27FC236}">
                <a16:creationId xmlns="" xmlns:a16="http://schemas.microsoft.com/office/drawing/2014/main" id="{7722E1AC-9208-42F5-AC3A-6DFF6A17D889}"/>
              </a:ext>
            </a:extLst>
          </p:cNvPr>
          <p:cNvSpPr txBox="1"/>
          <p:nvPr/>
        </p:nvSpPr>
        <p:spPr>
          <a:xfrm>
            <a:off x="1917290" y="626092"/>
            <a:ext cx="10274710" cy="9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Nirmal</a:t>
            </a:r>
            <a:r>
              <a:rPr lang="en-US" sz="2800" b="1" dirty="0">
                <a:solidFill>
                  <a:srgbClr val="073763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:</a:t>
            </a:r>
            <a:r>
              <a:rPr lang="en-US" sz="2800" b="1" dirty="0">
                <a:solidFill>
                  <a:srgbClr val="A61C00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800" b="1" cap="small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Piloting Appropriate And Sustainable Sanitation Service Delivery In Two Towns of Odisha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000" b="1" cap="small" dirty="0">
              <a:solidFill>
                <a:srgbClr val="CC4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rtl="0">
              <a:spcBef>
                <a:spcPts val="0"/>
              </a:spcBef>
              <a:buNone/>
            </a:pPr>
            <a:endParaRPr sz="2500" b="1" cap="small" dirty="0">
              <a:solidFill>
                <a:srgbClr val="CC4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25">
            <a:extLst>
              <a:ext uri="{FF2B5EF4-FFF2-40B4-BE49-F238E27FC236}">
                <a16:creationId xmlns="" xmlns:a16="http://schemas.microsoft.com/office/drawing/2014/main" id="{DB72DA79-86DC-46AF-9591-06DEAF5F0B53}"/>
              </a:ext>
            </a:extLst>
          </p:cNvPr>
          <p:cNvSpPr txBox="1"/>
          <p:nvPr/>
        </p:nvSpPr>
        <p:spPr>
          <a:xfrm>
            <a:off x="1519084" y="1681315"/>
            <a:ext cx="9966033" cy="7656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-U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Location: Angul Municipality and Dhenkanal Municipality, Odisha, India</a:t>
            </a:r>
          </a:p>
          <a:p>
            <a:pPr lvl="0" algn="r" rtl="0">
              <a:spcBef>
                <a:spcPts val="0"/>
              </a:spcBef>
              <a:buNone/>
            </a:pPr>
            <a:endParaRPr lang="en-US" sz="1200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Duration: 3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245655-F2F3-47D9-AC42-3AF43567E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7" t="23213" r="56216" b="11379"/>
          <a:stretch/>
        </p:blipFill>
        <p:spPr>
          <a:xfrm>
            <a:off x="537177" y="2609220"/>
            <a:ext cx="3506856" cy="408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18EE77-ACB3-4353-95BF-3D3619197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01" t="23213" r="22702" b="11379"/>
          <a:stretch/>
        </p:blipFill>
        <p:spPr>
          <a:xfrm>
            <a:off x="8000958" y="2609220"/>
            <a:ext cx="3484159" cy="408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hape 127">
            <a:extLst>
              <a:ext uri="{FF2B5EF4-FFF2-40B4-BE49-F238E27FC236}">
                <a16:creationId xmlns="" xmlns:a16="http://schemas.microsoft.com/office/drawing/2014/main" id="{CFDCBBEC-A48F-471E-91B5-87CB9E542E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051" y="5088181"/>
            <a:ext cx="1519515" cy="16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77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503103" y="1826250"/>
            <a:ext cx="7416781" cy="20967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900" b="1" i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Sludge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digestion + sludge drying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900" b="1" i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DEWATS + Sand-Carbon Filter</a:t>
            </a:r>
          </a:p>
          <a:p>
            <a:pPr marL="457200" lvl="0" indent="-34925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O&amp;M, simple operation, minimal skills, no electricity. 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</a:t>
            </a:r>
            <a:r>
              <a:rPr lang="en-US" sz="19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availability is a prerequisite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9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C39305-A73E-44EE-A812-5ED142D895C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17213" r="27298" b="7051"/>
          <a:stretch/>
        </p:blipFill>
        <p:spPr>
          <a:xfrm>
            <a:off x="7919884" y="1388162"/>
            <a:ext cx="4041057" cy="29729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EBFD43F-1360-4346-AFE5-86DED41A02B9}"/>
              </a:ext>
            </a:extLst>
          </p:cNvPr>
          <p:cNvSpPr/>
          <p:nvPr/>
        </p:nvSpPr>
        <p:spPr>
          <a:xfrm>
            <a:off x="503103" y="4100053"/>
            <a:ext cx="11345997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44000"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57894"/>
            </a:pP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modules for capacity building </a:t>
            </a:r>
            <a:r>
              <a:rPr lang="en-US" sz="1900" dirty="0" err="1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9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implemented across the State:</a:t>
            </a:r>
          </a:p>
          <a:p>
            <a:pPr lvl="0">
              <a:lnSpc>
                <a:spcPct val="115000"/>
              </a:lnSpc>
            </a:pPr>
            <a:r>
              <a:rPr lang="en-US" b="1" i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Sanitation and it’s relevance; National and state sanitation scenario; Institutional and policy framework for wastewater management; Urban wastewater management systems; Faecal sludge management; Containment and handling of faecal sludge; Treatment and reuse/disposal; Financial management; Administration and Enforcement and FSM planning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959EB0-CDF8-42FF-8BF0-6E47890AE9BB}"/>
              </a:ext>
            </a:extLst>
          </p:cNvPr>
          <p:cNvSpPr/>
          <p:nvPr/>
        </p:nvSpPr>
        <p:spPr>
          <a:xfrm>
            <a:off x="1917290" y="495076"/>
            <a:ext cx="100106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sustainable sanitation service delivery by implementing a faecal sludge treatment plant at Angul &amp; Dhenkanal through enabling institutional and private sector participation.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33014" y="3594894"/>
            <a:ext cx="11127924" cy="284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arrangement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20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emptying</a:t>
            </a:r>
            <a:r>
              <a:rPr lang="en-US" sz="20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established prior considering </a:t>
            </a:r>
            <a:r>
              <a:rPr lang="en-US" sz="20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i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emptying</a:t>
            </a:r>
            <a:r>
              <a:rPr lang="en-US" sz="20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-3556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 from the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emptying &amp; transportation in demand driven service exists from the beginning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and reuse functions are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financially viable for initial few years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requiring external financial assistance.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Leasing-out the cesspool trucks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private operation may be an option.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8CA26F-5394-4F1A-9B10-221B19D3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005" y="937681"/>
            <a:ext cx="3277065" cy="245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83FF015-0019-4EC7-BB30-CBF6055F1F35}"/>
              </a:ext>
            </a:extLst>
          </p:cNvPr>
          <p:cNvSpPr/>
          <p:nvPr/>
        </p:nvSpPr>
        <p:spPr>
          <a:xfrm>
            <a:off x="433014" y="1055611"/>
            <a:ext cx="8325731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arrangement</a:t>
            </a:r>
          </a:p>
          <a:p>
            <a:pPr marL="457200" lvl="0" indent="-3556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cesspool trucks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granted from the State Government to engage private enterprises.</a:t>
            </a:r>
          </a:p>
          <a:p>
            <a:pPr marL="457200" lvl="0" indent="-3556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sweepers shall work with the private enterprises 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paid employee</a:t>
            </a:r>
          </a:p>
          <a:p>
            <a:pPr marL="457200" lvl="0" indent="-3556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 shall run the treatment facility</a:t>
            </a:r>
            <a:r>
              <a:rPr lang="en-US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technical capacity building and hand holding.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49D180-C601-47CF-9577-0061D619C514}"/>
              </a:ext>
            </a:extLst>
          </p:cNvPr>
          <p:cNvSpPr/>
          <p:nvPr/>
        </p:nvSpPr>
        <p:spPr>
          <a:xfrm>
            <a:off x="8670258" y="3430610"/>
            <a:ext cx="3277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pool purchased by both ULBs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45904" y="1124088"/>
            <a:ext cx="8002653" cy="52756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aspects: Public awareness, women’s involvement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 IEC and BCC strategy developed and will be launched by the State Government to:</a:t>
            </a:r>
          </a:p>
          <a:p>
            <a:pPr marL="738188" lvl="1" indent="-355600">
              <a:lnSpc>
                <a:spcPct val="115000"/>
              </a:lnSpc>
              <a:buClr>
                <a:srgbClr val="073763"/>
              </a:buClr>
              <a:buSzPct val="100000"/>
              <a:buChar char="○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appropriate  and timely desludging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septic tanks/pits by the households</a:t>
            </a:r>
          </a:p>
          <a:p>
            <a:pPr marL="738188" lvl="1" indent="-3556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○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behavior pattern 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service providers</a:t>
            </a:r>
          </a:p>
          <a:p>
            <a:pPr marL="738188" lvl="1" indent="-355600" rtl="0">
              <a:lnSpc>
                <a:spcPct val="115000"/>
              </a:lnSpc>
              <a:spcBef>
                <a:spcPts val="0"/>
              </a:spcBef>
              <a:buClr>
                <a:srgbClr val="073763"/>
              </a:buClr>
              <a:buSzPct val="100000"/>
              <a:buChar char="○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understanding on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end-use of treated faecal sludge</a:t>
            </a:r>
            <a:endParaRPr lang="en-US" sz="20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Slum Sanitation Committees  - 45; Ward Sanitation Committees – 46 with a focus to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bridge between communities &amp; ULBs</a:t>
            </a:r>
            <a:endParaRPr lang="en-US" sz="20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participation in Slum Sanitation Committees is high representing </a:t>
            </a:r>
            <a:r>
              <a:rPr lang="en-US" sz="20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50%</a:t>
            </a:r>
            <a:r>
              <a:rPr lang="en-US" sz="20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633498-7ADF-418F-8C92-504213E53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557" y="1692833"/>
            <a:ext cx="2479296" cy="1929494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2C1831B7-AE71-45A2-88DC-8CD7CD1546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90" y="374183"/>
            <a:ext cx="2421193" cy="18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AAC785-382C-4BBF-B01E-7A0BD3C1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68" y="3812142"/>
            <a:ext cx="3023417" cy="238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0C465A-A1D0-414A-92CB-23437E9F744E}"/>
              </a:ext>
            </a:extLst>
          </p:cNvPr>
          <p:cNvSpPr/>
          <p:nvPr/>
        </p:nvSpPr>
        <p:spPr>
          <a:xfrm>
            <a:off x="8318091" y="6202048"/>
            <a:ext cx="3347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SzPct val="25000"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Slum Sanitation Committee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FF04D70-68EB-4DDD-97AB-5C7529E60B87}"/>
              </a:ext>
            </a:extLst>
          </p:cNvPr>
          <p:cNvSpPr/>
          <p:nvPr/>
        </p:nvSpPr>
        <p:spPr>
          <a:xfrm>
            <a:off x="10633587" y="2803738"/>
            <a:ext cx="1558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SzPct val="25000"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activities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226025" y="3453742"/>
            <a:ext cx="6276621" cy="31513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457200" indent="-342900">
              <a:spcAft>
                <a:spcPts val="600"/>
              </a:spcAft>
              <a:buClr>
                <a:srgbClr val="073763"/>
              </a:buClr>
              <a:buSzPct val="100000"/>
              <a:buFontTx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sweepers still dominating through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emptying</a:t>
            </a:r>
          </a:p>
          <a:p>
            <a:pPr marL="457200" indent="-342900">
              <a:spcAft>
                <a:spcPts val="600"/>
              </a:spcAft>
              <a:buClr>
                <a:srgbClr val="073763"/>
              </a:buClr>
              <a:buSzPct val="100000"/>
              <a:buChar char="●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timely support from Government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implement the program - Ex: Signing MoU took 7 months	</a:t>
            </a:r>
          </a:p>
          <a:p>
            <a:pPr marL="457200" indent="-342900">
              <a:spcAft>
                <a:spcPts val="600"/>
              </a:spcAft>
              <a:buClr>
                <a:srgbClr val="073763"/>
              </a:buClr>
              <a:buSzPct val="100000"/>
              <a:buChar char="●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Fragmented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dynamics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city level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Char char="●"/>
            </a:pP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awareness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city and community level 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Bureaucracy/transfers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Government officials</a:t>
            </a: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Char char="●"/>
            </a:pP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Allotment of land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FSTPs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E71DB839-0BC1-4F9A-8040-0BEBCE93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5332" y="3835020"/>
            <a:ext cx="2336429" cy="26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702EBD5-EF2B-458E-9000-77726424C17C}"/>
              </a:ext>
            </a:extLst>
          </p:cNvPr>
          <p:cNvSpPr/>
          <p:nvPr/>
        </p:nvSpPr>
        <p:spPr>
          <a:xfrm>
            <a:off x="235972" y="976009"/>
            <a:ext cx="11577486" cy="2339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&amp; Impacts</a:t>
            </a:r>
          </a:p>
          <a:p>
            <a:pPr marL="457200" lvl="0" indent="-3429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Government and the ULBs demonstrated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urban sanitation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delivery</a:t>
            </a:r>
          </a:p>
          <a:p>
            <a:pPr marL="457200" lvl="0" indent="-3429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capacity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State and ULBs augmented by establishing Project Management Units (PMU)</a:t>
            </a:r>
          </a:p>
          <a:p>
            <a:pPr marL="457200" lvl="0" indent="-3429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cities introduced to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data-based GIS planning tools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mapping situational assessment</a:t>
            </a:r>
          </a:p>
          <a:p>
            <a:pPr marL="457200" indent="-342900">
              <a:lnSpc>
                <a:spcPct val="115000"/>
              </a:lnSpc>
              <a:buClr>
                <a:srgbClr val="073763"/>
              </a:buClr>
              <a:buSzPct val="100000"/>
              <a:buFontTx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level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generation for city- wide sustainable sanitation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IEC strategy &amp; Committees</a:t>
            </a:r>
          </a:p>
          <a:p>
            <a:pPr marL="457200" indent="-342900">
              <a:lnSpc>
                <a:spcPct val="115000"/>
              </a:lnSpc>
              <a:buClr>
                <a:srgbClr val="073763"/>
              </a:buClr>
              <a:buSzPct val="100000"/>
              <a:buFontTx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sanitation training </a:t>
            </a:r>
            <a:r>
              <a:rPr lang="en-US" sz="1700" dirty="0" err="1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institutionalized in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state training for urban cadre</a:t>
            </a:r>
            <a:endParaRPr lang="en-US" sz="1700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lnSpc>
                <a:spcPct val="115000"/>
              </a:lnSpc>
              <a:buClr>
                <a:srgbClr val="073763"/>
              </a:buClr>
              <a:buSzPct val="100000"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Government officials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to Malaysia (IWK)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resulted in investing on septage management at State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BD60CADC-2615-47CA-9D15-6D314EBF2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27" y="4253776"/>
            <a:ext cx="3013040" cy="19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1948EF-4B2F-4244-8A15-1512DFDE34B3}"/>
              </a:ext>
            </a:extLst>
          </p:cNvPr>
          <p:cNvSpPr/>
          <p:nvPr/>
        </p:nvSpPr>
        <p:spPr>
          <a:xfrm>
            <a:off x="9020927" y="6162306"/>
            <a:ext cx="3013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SzPct val="25000"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Secretary, HUDD, Govt. of Odisha visiting IWK, Malaysia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12BEE46-302E-478A-992B-64C8356876D8}"/>
              </a:ext>
            </a:extLst>
          </p:cNvPr>
          <p:cNvSpPr/>
          <p:nvPr/>
        </p:nvSpPr>
        <p:spPr>
          <a:xfrm>
            <a:off x="6502646" y="6451245"/>
            <a:ext cx="2551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based data planning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725562" y="354150"/>
            <a:ext cx="10338618" cy="2288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</a:p>
          <a:p>
            <a:pPr lvl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the following no progress possible:</a:t>
            </a:r>
          </a:p>
          <a:p>
            <a:pPr marL="457200" lvl="0" indent="-33655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Char char="●"/>
            </a:pP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availability and allotment. 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land allotment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started from the beginning 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project in view of lengthy governmental procedures</a:t>
            </a:r>
          </a:p>
          <a:p>
            <a:pPr marL="457200" lvl="0" indent="-33655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Char char="●"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of stakeholders 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various intervention period creates better results</a:t>
            </a:r>
          </a:p>
          <a:p>
            <a:pPr marL="457200" lvl="0" indent="-33655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Char char="●"/>
            </a:pP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awareness 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institutionalize the FSM concept at State level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50" b="1" dirty="0">
              <a:solidFill>
                <a:srgbClr val="0737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73694" y="4064134"/>
            <a:ext cx="3713100" cy="23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- FSM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7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Digested Sludge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Arrived at 3 models using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modelling exercises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7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About </a:t>
            </a:r>
            <a:r>
              <a:rPr lang="en-US" sz="1700" b="1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cum treated water - utilized within plant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rest flows in agricultural fields.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5FB3A87-5CA9-4DBD-B1A5-72FF2511E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38274" r="4557" b="13530"/>
          <a:stretch/>
        </p:blipFill>
        <p:spPr>
          <a:xfrm>
            <a:off x="3886794" y="4034638"/>
            <a:ext cx="7993625" cy="2362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62BC712-6D45-4A56-AB1E-8A82438D8082}"/>
              </a:ext>
            </a:extLst>
          </p:cNvPr>
          <p:cNvSpPr/>
          <p:nvPr/>
        </p:nvSpPr>
        <p:spPr>
          <a:xfrm>
            <a:off x="240656" y="2643126"/>
            <a:ext cx="11125199" cy="11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5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strategy</a:t>
            </a:r>
          </a:p>
          <a:p>
            <a:pPr lvl="0">
              <a:lnSpc>
                <a:spcPct val="115000"/>
              </a:lnSpc>
            </a:pPr>
            <a:r>
              <a:rPr lang="en-US" sz="17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for capital cost: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Bill and Melinda Gates Foundation; </a:t>
            </a:r>
            <a:r>
              <a:rPr lang="en-US" sz="17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of the plant: 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Implementing agency for one year with funding support; </a:t>
            </a:r>
            <a:r>
              <a:rPr lang="en-US" sz="1700" b="1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one year:</a:t>
            </a:r>
            <a:r>
              <a:rPr lang="en-US" sz="1700" dirty="0">
                <a:solidFill>
                  <a:srgbClr val="07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Transferred to the Municipality for regular O&amp;M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t="4953" b="7365"/>
          <a:stretch/>
        </p:blipFill>
        <p:spPr>
          <a:xfrm>
            <a:off x="0" y="3755300"/>
            <a:ext cx="12192000" cy="30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4464850" y="543100"/>
            <a:ext cx="7531200" cy="26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 b="1" cap="small" dirty="0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600" b="1" cap="small" dirty="0" err="1">
                <a:solidFill>
                  <a:srgbClr val="201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Tuymai</a:t>
            </a:r>
            <a:r>
              <a:rPr lang="en-US" sz="2600" b="1" dirty="0">
                <a:solidFill>
                  <a:srgbClr val="A61C00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600" b="1" dirty="0">
                <a:solidFill>
                  <a:srgbClr val="073763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:</a:t>
            </a:r>
            <a:r>
              <a:rPr lang="en-US" sz="2600" b="1" dirty="0">
                <a:solidFill>
                  <a:srgbClr val="A61C00"/>
                </a:solidFill>
                <a:latin typeface="Arial" panose="020B0604020202020204" pitchFamily="34" charset="0"/>
                <a:ea typeface="Candara"/>
                <a:cs typeface="Arial" panose="020B0604020202020204" pitchFamily="34" charset="0"/>
                <a:sym typeface="Candara"/>
              </a:rPr>
              <a:t> </a:t>
            </a:r>
            <a:r>
              <a:rPr lang="en-US" sz="2600" b="1" cap="small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Implementation Framework For Faecal Sludge Management Service Delivery In Small Towns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200" b="1" cap="small" dirty="0">
              <a:solidFill>
                <a:srgbClr val="CC4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Location: Erumapatty Town Panchayat, Tamil Nadu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500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Duration: 2 years 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2000" b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rtl="0">
              <a:spcBef>
                <a:spcPts val="0"/>
              </a:spcBef>
              <a:buNone/>
            </a:pPr>
            <a:endParaRPr sz="2500" b="1" cap="small" dirty="0">
              <a:solidFill>
                <a:srgbClr val="CC4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2876"/>
            <a:ext cx="4122225" cy="337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55300"/>
            <a:ext cx="7531175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168DE3B-6A28-E744-ACCF-F89B3F75F8CD}" vid="{81586058-F8CF-6442-B9BB-7C8BCB2F1BA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4255</TotalTime>
  <Words>1563</Words>
  <Application>Microsoft Office PowerPoint</Application>
  <PresentationFormat>ユーザー設定</PresentationFormat>
  <Paragraphs>217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Arial</vt:lpstr>
      <vt:lpstr>ＭＳ Ｐゴシック</vt:lpstr>
      <vt:lpstr>Calibri</vt:lpstr>
      <vt:lpstr>Symbol</vt:lpstr>
      <vt:lpstr>Arial Narrow</vt:lpstr>
      <vt:lpstr>Times New Roman</vt:lpstr>
      <vt:lpstr>Wingdings</vt:lpstr>
      <vt:lpstr>Candara</vt:lpstr>
      <vt:lpstr>Droid Serif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Uzra Sultana</dc:creator>
  <cp:lastModifiedBy>asayama</cp:lastModifiedBy>
  <cp:revision>60</cp:revision>
  <dcterms:modified xsi:type="dcterms:W3CDTF">2017-08-22T13:42:24Z</dcterms:modified>
</cp:coreProperties>
</file>